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sldIdLst>
    <p:sldId id="256" r:id="rId2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タイトルなしのセクション" id="{90198CE1-9126-4140-9FEE-B68C625031AB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92" d="100"/>
          <a:sy n="192" d="100"/>
        </p:scale>
        <p:origin x="1395" y="-100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484379F1-006A-409D-B684-02F3D3EE2DF4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04329C72-DA9E-4DB0-94AC-D421789D91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2082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484379F1-006A-409D-B684-02F3D3EE2DF4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04329C72-DA9E-4DB0-94AC-D421789D91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5043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484379F1-006A-409D-B684-02F3D3EE2DF4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04329C72-DA9E-4DB0-94AC-D421789D91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554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484379F1-006A-409D-B684-02F3D3EE2DF4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04329C72-DA9E-4DB0-94AC-D421789D91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5070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875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951588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484379F1-006A-409D-B684-02F3D3EE2DF4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04329C72-DA9E-4DB0-94AC-D421789D91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54521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484379F1-006A-409D-B684-02F3D3EE2DF4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04329C72-DA9E-4DB0-94AC-D421789D91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1040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7"/>
            <a:ext cx="2257425" cy="871590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3081867"/>
            <a:ext cx="2257425" cy="8715905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484379F1-006A-409D-B684-02F3D3EE2DF4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04329C72-DA9E-4DB0-94AC-D421789D91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40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484379F1-006A-409D-B684-02F3D3EE2DF4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04329C72-DA9E-4DB0-94AC-D421789D91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3976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484379F1-006A-409D-B684-02F3D3EE2DF4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04329C72-DA9E-4DB0-94AC-D421789D91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297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484379F1-006A-409D-B684-02F3D3EE2DF4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04329C72-DA9E-4DB0-94AC-D421789D91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76755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484379F1-006A-409D-B684-02F3D3EE2DF4}" type="datetimeFigureOut">
              <a:rPr kumimoji="1" lang="ja-JP" altLang="en-US" smtClean="0"/>
              <a:t>2024/6/14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/>
          <a:lstStyle/>
          <a:p>
            <a:fld id="{04329C72-DA9E-4DB0-94AC-D421789D91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0549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図 9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2624"/>
            <a:ext cx="6858000" cy="9700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588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4" name="直線コネクタ 43"/>
          <p:cNvCxnSpPr/>
          <p:nvPr/>
        </p:nvCxnSpPr>
        <p:spPr>
          <a:xfrm>
            <a:off x="2589670" y="1466136"/>
            <a:ext cx="0" cy="738000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BFE5FC7-FB48-41C1-A25E-E44026731BB1}"/>
              </a:ext>
            </a:extLst>
          </p:cNvPr>
          <p:cNvSpPr txBox="1"/>
          <p:nvPr/>
        </p:nvSpPr>
        <p:spPr>
          <a:xfrm>
            <a:off x="1698600" y="1424608"/>
            <a:ext cx="809729" cy="5233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ts val="1300"/>
              </a:lnSpc>
            </a:pPr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名称</a:t>
            </a:r>
            <a:endParaRPr kumimoji="1"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dist">
              <a:lnSpc>
                <a:spcPts val="1300"/>
              </a:lnSpc>
            </a:pPr>
            <a:r>
              <a:rPr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所在地</a:t>
            </a:r>
            <a:endParaRPr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dist">
              <a:lnSpc>
                <a:spcPts val="1300"/>
              </a:lnSpc>
            </a:pPr>
            <a:endParaRPr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dist">
              <a:lnSpc>
                <a:spcPts val="1300"/>
              </a:lnSpc>
            </a:pPr>
            <a:r>
              <a:rPr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創業</a:t>
            </a:r>
            <a:endParaRPr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dist">
              <a:lnSpc>
                <a:spcPts val="1300"/>
              </a:lnSpc>
            </a:pPr>
            <a:r>
              <a:rPr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創立</a:t>
            </a:r>
            <a:endParaRPr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dist">
              <a:lnSpc>
                <a:spcPts val="1300"/>
              </a:lnSpc>
            </a:pPr>
            <a:r>
              <a:rPr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資本金</a:t>
            </a:r>
            <a:endParaRPr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dist">
              <a:lnSpc>
                <a:spcPts val="1300"/>
              </a:lnSpc>
            </a:pPr>
            <a:r>
              <a:rPr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取引銀行</a:t>
            </a:r>
            <a:endParaRPr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dist">
              <a:lnSpc>
                <a:spcPts val="1300"/>
              </a:lnSpc>
            </a:pPr>
            <a:r>
              <a:rPr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取得資格一覧</a:t>
            </a:r>
            <a:endParaRPr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dist">
              <a:lnSpc>
                <a:spcPts val="1300"/>
              </a:lnSpc>
            </a:pPr>
            <a:endParaRPr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dist">
              <a:lnSpc>
                <a:spcPts val="1300"/>
              </a:lnSpc>
            </a:pPr>
            <a:endParaRPr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dist">
              <a:lnSpc>
                <a:spcPts val="1300"/>
              </a:lnSpc>
            </a:pPr>
            <a:endParaRPr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dist">
              <a:lnSpc>
                <a:spcPts val="1300"/>
              </a:lnSpc>
            </a:pPr>
            <a:endParaRPr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dist">
              <a:lnSpc>
                <a:spcPts val="1300"/>
              </a:lnSpc>
            </a:pPr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登録建築業許可</a:t>
            </a:r>
            <a:endParaRPr kumimoji="1"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dist">
              <a:lnSpc>
                <a:spcPts val="1300"/>
              </a:lnSpc>
            </a:pPr>
            <a:endParaRPr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dist">
              <a:lnSpc>
                <a:spcPts val="1300"/>
              </a:lnSpc>
            </a:pPr>
            <a:endParaRPr kumimoji="1"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dist">
              <a:lnSpc>
                <a:spcPts val="1300"/>
              </a:lnSpc>
            </a:pPr>
            <a:r>
              <a:rPr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社員数</a:t>
            </a:r>
            <a:endParaRPr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dist">
              <a:lnSpc>
                <a:spcPts val="1300"/>
              </a:lnSpc>
            </a:pPr>
            <a:r>
              <a:rPr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役員</a:t>
            </a:r>
            <a:endParaRPr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dist">
              <a:lnSpc>
                <a:spcPts val="1300"/>
              </a:lnSpc>
            </a:pPr>
            <a:endParaRPr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dist">
              <a:lnSpc>
                <a:spcPts val="1300"/>
              </a:lnSpc>
            </a:pPr>
            <a:endParaRPr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dist">
              <a:lnSpc>
                <a:spcPts val="1300"/>
              </a:lnSpc>
            </a:pPr>
            <a:endParaRPr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dist">
              <a:lnSpc>
                <a:spcPts val="1300"/>
              </a:lnSpc>
            </a:pPr>
            <a:endParaRPr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dist">
              <a:lnSpc>
                <a:spcPts val="1300"/>
              </a:lnSpc>
            </a:pPr>
            <a:endParaRPr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dist">
              <a:lnSpc>
                <a:spcPts val="1300"/>
              </a:lnSpc>
            </a:pPr>
            <a:endParaRPr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dist">
              <a:lnSpc>
                <a:spcPts val="1300"/>
              </a:lnSpc>
            </a:pPr>
            <a:endParaRPr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dist">
              <a:lnSpc>
                <a:spcPts val="1300"/>
              </a:lnSpc>
            </a:pPr>
            <a:endParaRPr kumimoji="1"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dist">
              <a:lnSpc>
                <a:spcPts val="1300"/>
              </a:lnSpc>
            </a:pPr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営業種目</a:t>
            </a:r>
            <a:endParaRPr kumimoji="1"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dist">
              <a:lnSpc>
                <a:spcPts val="1300"/>
              </a:lnSpc>
            </a:pPr>
            <a:endParaRPr kumimoji="1"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dist">
              <a:lnSpc>
                <a:spcPts val="1300"/>
              </a:lnSpc>
            </a:pPr>
            <a:endParaRPr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dist">
              <a:lnSpc>
                <a:spcPts val="1300"/>
              </a:lnSpc>
            </a:pPr>
            <a:r>
              <a:rPr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各事業所</a:t>
            </a:r>
            <a:endParaRPr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dist">
              <a:lnSpc>
                <a:spcPts val="1300"/>
              </a:lnSpc>
            </a:pPr>
            <a:r>
              <a:rPr kumimoji="1"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関連会社</a:t>
            </a: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15D81EF2-602F-4C28-828F-A38C7744C5D6}"/>
              </a:ext>
            </a:extLst>
          </p:cNvPr>
          <p:cNvSpPr txBox="1"/>
          <p:nvPr/>
        </p:nvSpPr>
        <p:spPr>
          <a:xfrm>
            <a:off x="2651550" y="1424608"/>
            <a:ext cx="3513753" cy="75225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300"/>
              </a:lnSpc>
            </a:pPr>
            <a:r>
              <a:rPr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岩堀建設工業株式会社</a:t>
            </a:r>
            <a:endParaRPr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700" spc="-8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〒３５０</a:t>
            </a:r>
            <a:r>
              <a:rPr lang="en-US" altLang="ja-JP" sz="50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-</a:t>
            </a:r>
            <a:r>
              <a:rPr lang="ja-JP" altLang="en-US" sz="700" spc="-8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００</a:t>
            </a:r>
            <a:r>
              <a:rPr lang="ja-JP" altLang="en-US" sz="700" spc="-9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４１</a:t>
            </a:r>
            <a:r>
              <a:rPr lang="ja-JP" altLang="en-US" sz="500" spc="-9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　</a:t>
            </a:r>
            <a:r>
              <a:rPr lang="ja-JP" altLang="en-US" sz="700" spc="-2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A-OTF 中ゴシックBBB Pro Medium" pitchFamily="34" charset="-128"/>
              </a:rPr>
              <a:t>埼玉県川越市六軒町</a:t>
            </a:r>
            <a:r>
              <a:rPr lang="ja-JP" altLang="en-US" sz="700" spc="-8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１</a:t>
            </a:r>
            <a:r>
              <a:rPr lang="en-US" altLang="ja-JP" sz="500" spc="-8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A-OTF 中ゴシックBBB Pro Medium" pitchFamily="34" charset="-128"/>
              </a:rPr>
              <a:t>-</a:t>
            </a:r>
            <a:r>
              <a:rPr lang="ja-JP" altLang="en-US" sz="700" spc="-8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３</a:t>
            </a:r>
            <a:r>
              <a:rPr lang="en-US" altLang="ja-JP" sz="500" spc="-8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A-OTF 中ゴシックBBB Pro Medium" pitchFamily="34" charset="-128"/>
              </a:rPr>
              <a:t>-</a:t>
            </a:r>
            <a:r>
              <a:rPr lang="ja-JP" altLang="en-US" sz="700" spc="-8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１０</a:t>
            </a:r>
            <a:endParaRPr lang="en-US" altLang="ja-JP" sz="700" spc="-80" dirty="0">
              <a:latin typeface="ＭＳ Ｐゴシック" panose="020B0600070205080204" pitchFamily="50" charset="-128"/>
              <a:cs typeface="A-OTF 中ゴシックBBB Pro Medium" pitchFamily="34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700" spc="-40" dirty="0">
                <a:latin typeface="ＭＳ Ｐゴシック" panose="020B0600070205080204" pitchFamily="50" charset="-128"/>
              </a:rPr>
              <a:t>ＴＥＬ</a:t>
            </a:r>
            <a:r>
              <a:rPr lang="ja-JP" altLang="en-US" sz="400" spc="-40" dirty="0">
                <a:latin typeface="ＭＳ Ｐゴシック" panose="020B0600070205080204" pitchFamily="50" charset="-128"/>
              </a:rPr>
              <a:t>　</a:t>
            </a:r>
            <a:r>
              <a:rPr lang="ja-JP" altLang="en-US" sz="700" spc="-40" dirty="0">
                <a:latin typeface="ＭＳ Ｐゴシック" panose="020B0600070205080204" pitchFamily="50" charset="-128"/>
              </a:rPr>
              <a:t>０４９</a:t>
            </a:r>
            <a:r>
              <a:rPr lang="en-US" altLang="ja-JP" sz="400" spc="-40" dirty="0">
                <a:latin typeface="ＭＳ Ｐゴシック" panose="020B0600070205080204" pitchFamily="50" charset="-128"/>
              </a:rPr>
              <a:t>-</a:t>
            </a:r>
            <a:r>
              <a:rPr lang="ja-JP" altLang="en-US" sz="700" spc="-40" dirty="0">
                <a:latin typeface="ＭＳ Ｐゴシック" panose="020B0600070205080204" pitchFamily="50" charset="-128"/>
              </a:rPr>
              <a:t>２２５</a:t>
            </a:r>
            <a:r>
              <a:rPr lang="en-US" altLang="ja-JP" sz="500" spc="-40" dirty="0">
                <a:latin typeface="ＭＳ Ｐゴシック" panose="020B0600070205080204" pitchFamily="50" charset="-128"/>
              </a:rPr>
              <a:t>-</a:t>
            </a:r>
            <a:r>
              <a:rPr lang="ja-JP" altLang="en-US" sz="700" spc="-40" dirty="0">
                <a:latin typeface="ＭＳ Ｐゴシック" panose="020B0600070205080204" pitchFamily="50" charset="-128"/>
              </a:rPr>
              <a:t>５１１１（代）</a:t>
            </a:r>
            <a:r>
              <a:rPr lang="ja-JP" altLang="en-US" sz="600" spc="-40" dirty="0">
                <a:latin typeface="ＭＳ Ｐゴシック" panose="020B0600070205080204" pitchFamily="50" charset="-128"/>
              </a:rPr>
              <a:t>　</a:t>
            </a:r>
            <a:r>
              <a:rPr lang="ja-JP" altLang="en-US" sz="700" spc="-40" dirty="0">
                <a:latin typeface="ＭＳ Ｐゴシック" panose="020B0600070205080204" pitchFamily="50" charset="-128"/>
              </a:rPr>
              <a:t>ＦＡＸ</a:t>
            </a:r>
            <a:r>
              <a:rPr lang="ja-JP" altLang="en-US" sz="400" spc="-40" dirty="0">
                <a:latin typeface="ＭＳ Ｐゴシック" panose="020B0600070205080204" pitchFamily="50" charset="-128"/>
              </a:rPr>
              <a:t>　</a:t>
            </a:r>
            <a:r>
              <a:rPr lang="ja-JP" altLang="en-US" sz="700" spc="-40" dirty="0">
                <a:latin typeface="ＭＳ Ｐゴシック" panose="020B0600070205080204" pitchFamily="50" charset="-128"/>
              </a:rPr>
              <a:t>０４９</a:t>
            </a:r>
            <a:r>
              <a:rPr lang="en-US" altLang="ja-JP" sz="400" spc="-40" dirty="0">
                <a:latin typeface="ＭＳ Ｐゴシック" panose="020B0600070205080204" pitchFamily="50" charset="-128"/>
              </a:rPr>
              <a:t>-</a:t>
            </a:r>
            <a:r>
              <a:rPr lang="ja-JP" altLang="en-US" sz="700" spc="-40" dirty="0">
                <a:latin typeface="ＭＳ Ｐゴシック" panose="020B0600070205080204" pitchFamily="50" charset="-128"/>
              </a:rPr>
              <a:t>２２５</a:t>
            </a:r>
            <a:r>
              <a:rPr lang="en-US" altLang="ja-JP" sz="500" spc="-40" dirty="0">
                <a:latin typeface="ＭＳ Ｐゴシック" panose="020B0600070205080204" pitchFamily="50" charset="-128"/>
              </a:rPr>
              <a:t>-</a:t>
            </a:r>
            <a:r>
              <a:rPr lang="ja-JP" altLang="en-US" sz="700" spc="-40" dirty="0">
                <a:latin typeface="ＭＳ Ｐゴシック" panose="020B0600070205080204" pitchFamily="50" charset="-128"/>
              </a:rPr>
              <a:t>３７３７</a:t>
            </a:r>
            <a:endParaRPr lang="en-US" altLang="ja-JP" sz="700" spc="-40" dirty="0">
              <a:latin typeface="ＭＳ Ｐゴシック" panose="020B0600070205080204" pitchFamily="50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昭和２０年１２月</a:t>
            </a:r>
            <a:r>
              <a:rPr lang="ja-JP" altLang="en-US" sz="2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　</a:t>
            </a: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１日</a:t>
            </a:r>
            <a:r>
              <a:rPr lang="en-US" altLang="ja-JP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〔</a:t>
            </a: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１９４５年</a:t>
            </a:r>
            <a:r>
              <a:rPr lang="en-US" altLang="ja-JP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〕</a:t>
            </a:r>
            <a:r>
              <a:rPr lang="en-US" altLang="ja-JP" sz="700" spc="-40" dirty="0">
                <a:latin typeface="ＭＳ ゴシック" panose="020B0609070205080204" pitchFamily="49" charset="-128"/>
                <a:ea typeface="ＭＳ ゴシック" panose="020B0609070205080204" pitchFamily="49" charset="-128"/>
                <a:cs typeface="A-OTF 中ゴシックBBB Pro Medium" pitchFamily="34" charset="-128"/>
              </a:rPr>
              <a:t> </a:t>
            </a:r>
          </a:p>
          <a:p>
            <a:pPr>
              <a:lnSpc>
                <a:spcPts val="1300"/>
              </a:lnSpc>
            </a:pP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昭和２３年１０月２９日</a:t>
            </a:r>
            <a:r>
              <a:rPr lang="en-US" altLang="ja-JP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〔</a:t>
            </a: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１９４８年</a:t>
            </a:r>
            <a:r>
              <a:rPr lang="en-US" altLang="ja-JP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〕 </a:t>
            </a:r>
          </a:p>
          <a:p>
            <a:pPr>
              <a:lnSpc>
                <a:spcPts val="1300"/>
              </a:lnSpc>
            </a:pP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８０</a:t>
            </a:r>
            <a:r>
              <a:rPr lang="en-US" altLang="ja-JP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,</a:t>
            </a: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０００</a:t>
            </a:r>
            <a:r>
              <a:rPr lang="en-US" altLang="ja-JP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,</a:t>
            </a: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０００</a:t>
            </a:r>
            <a:r>
              <a:rPr lang="ja-JP" altLang="en-US" sz="70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円 </a:t>
            </a:r>
          </a:p>
          <a:p>
            <a:pPr>
              <a:lnSpc>
                <a:spcPts val="1300"/>
              </a:lnSpc>
            </a:pP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みずほ銀行川越支店</a:t>
            </a:r>
            <a:r>
              <a:rPr lang="ja-JP" altLang="en-US" sz="10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　</a:t>
            </a: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埼玉りそな銀行川越支店 </a:t>
            </a:r>
          </a:p>
          <a:p>
            <a:pPr>
              <a:lnSpc>
                <a:spcPts val="1300"/>
              </a:lnSpc>
            </a:pPr>
            <a:r>
              <a:rPr lang="ja-JP" altLang="en-US" sz="700" spc="-2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一級建築士／二級建築士 ／一級建築施工管理技士／二級建築施工管理技士</a:t>
            </a:r>
            <a:endParaRPr lang="en-US" altLang="ja-JP" sz="700" spc="-20" dirty="0">
              <a:latin typeface="ＭＳ Ｐゴシック" panose="020B0600070205080204" pitchFamily="50" charset="-128"/>
              <a:cs typeface="A-OTF 中ゴシックBBB Pro Medium" pitchFamily="34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700" spc="-2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一級土木施工管理技士／二級土木施工管理技士／一級管工事施工管理技士</a:t>
            </a:r>
            <a:endParaRPr lang="en-US" altLang="ja-JP" sz="700" spc="-20" dirty="0">
              <a:latin typeface="ＭＳ Ｐゴシック" panose="020B0600070205080204" pitchFamily="50" charset="-128"/>
              <a:cs typeface="A-OTF 中ゴシックBBB Pro Medium" pitchFamily="34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700" spc="-2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二級管工事施工管理技士／一級造園施工管理技士／二級造園施工管理技士</a:t>
            </a:r>
            <a:endParaRPr lang="en-US" altLang="ja-JP" sz="700" spc="-20" dirty="0">
              <a:latin typeface="ＭＳ Ｐゴシック" panose="020B0600070205080204" pitchFamily="50" charset="-128"/>
              <a:cs typeface="A-OTF 中ゴシックBBB Pro Medium" pitchFamily="34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700" spc="-2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二級電気工事施工管理技士／建築設備士／消防設備士／空調・衛生設備士</a:t>
            </a:r>
            <a:endParaRPr lang="en-US" altLang="ja-JP" sz="700" spc="-20" dirty="0">
              <a:latin typeface="ＭＳ Ｐゴシック" panose="020B0600070205080204" pitchFamily="50" charset="-128"/>
              <a:cs typeface="A-OTF 中ゴシックBBB Pro Medium" pitchFamily="34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700" spc="-2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ボイラー技士／危険物取扱者／宅地建物取引主任／情報処理技術者 </a:t>
            </a:r>
          </a:p>
          <a:p>
            <a:pPr>
              <a:lnSpc>
                <a:spcPts val="1300"/>
              </a:lnSpc>
            </a:pP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国土交通大臣（特</a:t>
            </a:r>
            <a:r>
              <a:rPr lang="en-US" altLang="ja-JP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-</a:t>
            </a: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２）６９７号</a:t>
            </a:r>
          </a:p>
          <a:p>
            <a:pPr>
              <a:lnSpc>
                <a:spcPts val="1300"/>
              </a:lnSpc>
            </a:pPr>
            <a:r>
              <a:rPr lang="ja-JP" altLang="en-US" sz="70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一級建築士事務所　埼玉県知事（１２）２７９号</a:t>
            </a:r>
          </a:p>
          <a:p>
            <a:pPr>
              <a:lnSpc>
                <a:spcPts val="1300"/>
              </a:lnSpc>
            </a:pPr>
            <a:r>
              <a:rPr lang="ja-JP" altLang="en-US" sz="70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宅地建物取引業登録　埼玉県知事（１３）６６０１号 </a:t>
            </a:r>
          </a:p>
          <a:p>
            <a:pPr>
              <a:lnSpc>
                <a:spcPts val="1300"/>
              </a:lnSpc>
            </a:pP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７０名</a:t>
            </a:r>
            <a:r>
              <a:rPr lang="en-US" altLang="ja-JP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〔</a:t>
            </a: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２０２４年６月現在</a:t>
            </a:r>
            <a:r>
              <a:rPr lang="en-US" altLang="ja-JP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〕 </a:t>
            </a:r>
          </a:p>
          <a:p>
            <a:pPr>
              <a:lnSpc>
                <a:spcPts val="1300"/>
              </a:lnSpc>
            </a:pPr>
            <a:r>
              <a:rPr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代表取締役社長　　　　　　　　　　岩堀　和久</a:t>
            </a:r>
            <a:endParaRPr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取締役副社長　　　　　　　　　　　岩堀　聡司</a:t>
            </a:r>
            <a:endParaRPr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専務取締役　　　　　　　　　　　　樋口　秀斉</a:t>
            </a:r>
            <a:endParaRPr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常務取締役　　　　　　　　　　　　岩本　聡</a:t>
            </a:r>
            <a:endParaRPr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常務取締役　　　　　　　　　　　　中路　孝子</a:t>
            </a:r>
            <a:endParaRPr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取締役建築本部長　　　　　　　　　都築　幸男</a:t>
            </a:r>
            <a:endParaRPr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取締役総務部長　　　　　　　　　　三澤　康彦</a:t>
            </a:r>
            <a:endParaRPr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取締役営業部長　　　　　　　　　　錦木　敏</a:t>
            </a:r>
            <a:endParaRPr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7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監査役　　　　　　　　　　　　　　増田　俊治</a:t>
            </a:r>
            <a:endParaRPr lang="en-US" altLang="ja-JP" sz="7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コンサルティング事業／企画開発事業／不動産事業／建築設計／構造設計／設備設計</a:t>
            </a:r>
            <a:endParaRPr lang="en-US" altLang="ja-JP" sz="700" spc="-40" dirty="0">
              <a:latin typeface="ＭＳ Ｐゴシック" panose="020B0600070205080204" pitchFamily="50" charset="-128"/>
              <a:cs typeface="A-OTF 中ゴシックBBB Pro Medium" pitchFamily="34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インテリア設計／建築・土木工事業／メンテナンス事業／資材調達事業</a:t>
            </a:r>
            <a:endParaRPr lang="en-US" altLang="ja-JP" sz="700" spc="-40" dirty="0">
              <a:latin typeface="ＭＳ Ｐゴシック" panose="020B0600070205080204" pitchFamily="50" charset="-128"/>
              <a:cs typeface="A-OTF 中ゴシックBBB Pro Medium" pitchFamily="34" charset="-128"/>
            </a:endParaRPr>
          </a:p>
          <a:p>
            <a:pPr>
              <a:lnSpc>
                <a:spcPts val="1300"/>
              </a:lnSpc>
            </a:pP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賃貸事業／ホテル経営事業／環境事業（ＬＥＤ、太陽光発電） ／ネットワ</a:t>
            </a:r>
            <a:r>
              <a:rPr lang="ja-JP" altLang="en-US" sz="6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ー</a:t>
            </a: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ク事業／ＣＭ事業 </a:t>
            </a:r>
            <a:endParaRPr lang="en-US" altLang="ja-JP" sz="700" spc="-40" dirty="0">
              <a:latin typeface="ＭＳ Ｐゴシック" panose="020B0600070205080204" pitchFamily="50" charset="-128"/>
              <a:cs typeface="A-OTF 中ゴシックBBB Pro Medium" pitchFamily="34" charset="-128"/>
            </a:endParaRPr>
          </a:p>
          <a:p>
            <a:endParaRPr lang="ja-JP" altLang="en-US" sz="200" spc="-40" dirty="0">
              <a:latin typeface="ＭＳ Ｐゴシック" panose="020B0600070205080204" pitchFamily="50" charset="-128"/>
              <a:cs typeface="A-OTF 中ゴシックBBB Pro Medium" pitchFamily="34" charset="-128"/>
            </a:endParaRPr>
          </a:p>
          <a:p>
            <a:pPr>
              <a:lnSpc>
                <a:spcPct val="113000"/>
              </a:lnSpc>
            </a:pPr>
            <a:r>
              <a:rPr lang="ja-JP" altLang="en-US" sz="70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東京営業所</a:t>
            </a:r>
          </a:p>
          <a:p>
            <a:pPr>
              <a:lnSpc>
                <a:spcPct val="113000"/>
              </a:lnSpc>
            </a:pP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〒１７９</a:t>
            </a:r>
            <a:r>
              <a:rPr lang="en-US" altLang="ja-JP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- </a:t>
            </a: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００７３</a:t>
            </a:r>
            <a:r>
              <a:rPr lang="en-US" altLang="ja-JP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 </a:t>
            </a: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東京都練馬区田柄４</a:t>
            </a:r>
            <a:r>
              <a:rPr lang="en-US" altLang="ja-JP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-</a:t>
            </a: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９</a:t>
            </a:r>
            <a:r>
              <a:rPr lang="en-US" altLang="ja-JP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-</a:t>
            </a: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１５</a:t>
            </a:r>
            <a:endParaRPr lang="en-US" altLang="ja-JP" sz="700" spc="-40" dirty="0">
              <a:latin typeface="ＭＳ Ｐゴシック" panose="020B0600070205080204" pitchFamily="50" charset="-128"/>
              <a:cs typeface="A-OTF 中ゴシックBBB Pro Medium" pitchFamily="34" charset="-128"/>
            </a:endParaRPr>
          </a:p>
          <a:p>
            <a:pPr>
              <a:lnSpc>
                <a:spcPct val="113000"/>
              </a:lnSpc>
            </a:pPr>
            <a:endParaRPr lang="en-US" altLang="ja-JP" sz="200" dirty="0">
              <a:latin typeface="ＭＳ Ｐゴシック" panose="020B0600070205080204" pitchFamily="50" charset="-128"/>
              <a:cs typeface="A-OTF 中ゴシックBBB Pro Medium" pitchFamily="34" charset="-128"/>
            </a:endParaRPr>
          </a:p>
          <a:p>
            <a:pPr>
              <a:lnSpc>
                <a:spcPct val="113000"/>
              </a:lnSpc>
            </a:pPr>
            <a:r>
              <a:rPr lang="ja-JP" altLang="en-US" sz="70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資材センター </a:t>
            </a:r>
          </a:p>
          <a:p>
            <a:pPr>
              <a:lnSpc>
                <a:spcPct val="113000"/>
              </a:lnSpc>
            </a:pP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〒３５０</a:t>
            </a:r>
            <a:r>
              <a:rPr lang="en-US" altLang="ja-JP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-</a:t>
            </a: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１１０５</a:t>
            </a:r>
            <a:r>
              <a:rPr lang="en-US" altLang="ja-JP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 </a:t>
            </a: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埼玉県川越市今成２</a:t>
            </a:r>
            <a:r>
              <a:rPr lang="en-US" altLang="ja-JP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-</a:t>
            </a: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４１</a:t>
            </a:r>
            <a:r>
              <a:rPr lang="en-US" altLang="ja-JP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-</a:t>
            </a: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１３</a:t>
            </a:r>
            <a:endParaRPr lang="en-US" altLang="ja-JP" sz="700" spc="-40" dirty="0">
              <a:latin typeface="ＭＳ Ｐゴシック" panose="020B0600070205080204" pitchFamily="50" charset="-128"/>
              <a:cs typeface="A-OTF 中ゴシックBBB Pro Medium" pitchFamily="34" charset="-128"/>
            </a:endParaRPr>
          </a:p>
          <a:p>
            <a:pPr>
              <a:lnSpc>
                <a:spcPct val="113000"/>
              </a:lnSpc>
            </a:pPr>
            <a:endParaRPr lang="en-US" altLang="ja-JP" sz="200" spc="-40" dirty="0">
              <a:latin typeface="ＭＳ Ｐゴシック" panose="020B0600070205080204" pitchFamily="50" charset="-128"/>
              <a:cs typeface="A-OTF 中ゴシックBBB Pro Medium" pitchFamily="34" charset="-128"/>
            </a:endParaRPr>
          </a:p>
          <a:p>
            <a:pPr>
              <a:lnSpc>
                <a:spcPct val="113000"/>
              </a:lnSpc>
            </a:pPr>
            <a:r>
              <a:rPr lang="ja-JP" altLang="en-US" sz="70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ＶＤＣセンター </a:t>
            </a:r>
          </a:p>
          <a:p>
            <a:pPr>
              <a:lnSpc>
                <a:spcPct val="113000"/>
              </a:lnSpc>
            </a:pP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〒３５０</a:t>
            </a:r>
            <a:r>
              <a:rPr lang="en-US" altLang="ja-JP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-</a:t>
            </a: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１１２３</a:t>
            </a:r>
            <a:r>
              <a:rPr lang="en-US" altLang="ja-JP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 </a:t>
            </a: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埼玉県川越市脇田本町２４</a:t>
            </a:r>
            <a:r>
              <a:rPr lang="en-US" altLang="ja-JP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 - </a:t>
            </a: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９</a:t>
            </a:r>
            <a:endParaRPr lang="en-US" altLang="ja-JP" sz="700" spc="-40" dirty="0">
              <a:latin typeface="ＭＳ Ｐゴシック" panose="020B0600070205080204" pitchFamily="50" charset="-128"/>
              <a:cs typeface="A-OTF 中ゴシックBBB Pro Medium" pitchFamily="34" charset="-128"/>
            </a:endParaRPr>
          </a:p>
          <a:p>
            <a:pPr>
              <a:lnSpc>
                <a:spcPct val="113000"/>
              </a:lnSpc>
            </a:pPr>
            <a:endParaRPr lang="en-US" altLang="ja-JP" sz="200" spc="-40" dirty="0">
              <a:latin typeface="ＭＳ Ｐゴシック" panose="020B0600070205080204" pitchFamily="50" charset="-128"/>
              <a:cs typeface="A-OTF 中ゴシックBBB Pro Medium" pitchFamily="34" charset="-128"/>
            </a:endParaRPr>
          </a:p>
          <a:p>
            <a:pPr>
              <a:lnSpc>
                <a:spcPct val="113000"/>
              </a:lnSpc>
            </a:pPr>
            <a:r>
              <a:rPr lang="ja-JP" altLang="en-US" sz="70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新宿社員寮 </a:t>
            </a:r>
          </a:p>
          <a:p>
            <a:pPr>
              <a:lnSpc>
                <a:spcPct val="113000"/>
              </a:lnSpc>
            </a:pP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〒３５０</a:t>
            </a:r>
            <a:r>
              <a:rPr lang="en-US" altLang="ja-JP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-</a:t>
            </a: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１１２４</a:t>
            </a:r>
            <a:r>
              <a:rPr lang="en-US" altLang="ja-JP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 </a:t>
            </a: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埼玉県川越市新宿町２</a:t>
            </a:r>
            <a:r>
              <a:rPr lang="en-US" altLang="ja-JP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-</a:t>
            </a: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１７</a:t>
            </a:r>
            <a:r>
              <a:rPr lang="en-US" altLang="ja-JP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-</a:t>
            </a: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８</a:t>
            </a:r>
            <a:endParaRPr lang="en-US" altLang="ja-JP" sz="700" spc="-40" dirty="0">
              <a:latin typeface="ＭＳ Ｐゴシック" panose="020B0600070205080204" pitchFamily="50" charset="-128"/>
              <a:cs typeface="A-OTF 中ゴシックBBB Pro Medium" pitchFamily="34" charset="-128"/>
            </a:endParaRPr>
          </a:p>
          <a:p>
            <a:pPr>
              <a:lnSpc>
                <a:spcPct val="113000"/>
              </a:lnSpc>
            </a:pPr>
            <a:endParaRPr lang="en-US" altLang="ja-JP" sz="200" spc="-40" dirty="0">
              <a:latin typeface="ＭＳ Ｐゴシック" panose="020B0600070205080204" pitchFamily="50" charset="-128"/>
              <a:cs typeface="A-OTF 中ゴシックBBB Pro Medium" pitchFamily="34" charset="-128"/>
            </a:endParaRPr>
          </a:p>
          <a:p>
            <a:pPr>
              <a:lnSpc>
                <a:spcPct val="113000"/>
              </a:lnSpc>
            </a:pPr>
            <a:r>
              <a:rPr lang="ja-JP" altLang="en-US" sz="70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伊東保養寮 </a:t>
            </a:r>
          </a:p>
          <a:p>
            <a:pPr>
              <a:lnSpc>
                <a:spcPct val="113000"/>
              </a:lnSpc>
            </a:pPr>
            <a:r>
              <a:rPr lang="ja-JP" altLang="en-US" sz="70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静岡県伊東市富戸字先原 </a:t>
            </a:r>
            <a:endParaRPr lang="en-US" altLang="ja-JP" sz="700" dirty="0">
              <a:latin typeface="ＭＳ Ｐゴシック" panose="020B0600070205080204" pitchFamily="50" charset="-128"/>
              <a:cs typeface="A-OTF 中ゴシックBBB Pro Medium" pitchFamily="34" charset="-128"/>
            </a:endParaRPr>
          </a:p>
          <a:p>
            <a:pPr>
              <a:lnSpc>
                <a:spcPct val="113000"/>
              </a:lnSpc>
            </a:pPr>
            <a:endParaRPr lang="ja-JP" altLang="en-US" sz="200" dirty="0">
              <a:latin typeface="ＭＳ Ｐゴシック" panose="020B0600070205080204" pitchFamily="50" charset="-128"/>
              <a:cs typeface="A-OTF 中ゴシックBBB Pro Medium" pitchFamily="34" charset="-128"/>
            </a:endParaRPr>
          </a:p>
          <a:p>
            <a:pPr>
              <a:lnSpc>
                <a:spcPct val="113000"/>
              </a:lnSpc>
            </a:pP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八風山荘（軽井沢保養所）</a:t>
            </a:r>
          </a:p>
          <a:p>
            <a:pPr>
              <a:lnSpc>
                <a:spcPct val="113000"/>
              </a:lnSpc>
            </a:pP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長野県北佐久郡軽井沢町大字発地 字大平８９０</a:t>
            </a:r>
            <a:r>
              <a:rPr lang="en-US" altLang="ja-JP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-</a:t>
            </a: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１８八風の郷区画５０１４</a:t>
            </a:r>
            <a:endParaRPr lang="en-US" altLang="ja-JP" sz="700" spc="-40" dirty="0">
              <a:latin typeface="ＭＳ Ｐゴシック" panose="020B0600070205080204" pitchFamily="50" charset="-128"/>
              <a:cs typeface="A-OTF 中ゴシックBBB Pro Medium" pitchFamily="34" charset="-128"/>
            </a:endParaRPr>
          </a:p>
          <a:p>
            <a:pPr>
              <a:lnSpc>
                <a:spcPct val="113000"/>
              </a:lnSpc>
            </a:pPr>
            <a:endParaRPr lang="en-US" altLang="ja-JP" sz="200" dirty="0">
              <a:latin typeface="ＭＳ Ｐゴシック" panose="020B0600070205080204" pitchFamily="50" charset="-128"/>
              <a:cs typeface="A-OTF 中ゴシックBBB Pro Medium" pitchFamily="34" charset="-128"/>
            </a:endParaRPr>
          </a:p>
          <a:p>
            <a:pPr>
              <a:lnSpc>
                <a:spcPct val="113000"/>
              </a:lnSpc>
            </a:pP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徳栄産業株式会社 </a:t>
            </a:r>
          </a:p>
          <a:p>
            <a:pPr>
              <a:lnSpc>
                <a:spcPct val="113000"/>
              </a:lnSpc>
            </a:pP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〒３５０</a:t>
            </a:r>
            <a:r>
              <a:rPr lang="en-US" altLang="ja-JP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-</a:t>
            </a: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０８２５</a:t>
            </a:r>
            <a:r>
              <a:rPr lang="en-US" altLang="ja-JP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 </a:t>
            </a: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埼玉県川越市月吉町２１</a:t>
            </a:r>
            <a:r>
              <a:rPr lang="en-US" altLang="ja-JP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-</a:t>
            </a: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２１</a:t>
            </a:r>
            <a:endParaRPr lang="en-US" altLang="ja-JP" sz="700" spc="-40" dirty="0">
              <a:latin typeface="ＭＳ Ｐゴシック" panose="020B0600070205080204" pitchFamily="50" charset="-128"/>
              <a:cs typeface="A-OTF 中ゴシックBBB Pro Medium" pitchFamily="34" charset="-128"/>
            </a:endParaRPr>
          </a:p>
          <a:p>
            <a:pPr>
              <a:lnSpc>
                <a:spcPct val="113000"/>
              </a:lnSpc>
            </a:pPr>
            <a:endParaRPr lang="en-US" altLang="ja-JP" sz="200" dirty="0">
              <a:latin typeface="ＭＳ Ｐゴシック" panose="020B0600070205080204" pitchFamily="50" charset="-128"/>
              <a:cs typeface="A-OTF 中ゴシックBBB Pro Medium" pitchFamily="34" charset="-128"/>
            </a:endParaRPr>
          </a:p>
          <a:p>
            <a:pPr>
              <a:lnSpc>
                <a:spcPct val="113000"/>
              </a:lnSpc>
            </a:pP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株式会社ＰＩＸ </a:t>
            </a:r>
          </a:p>
          <a:p>
            <a:pPr>
              <a:lnSpc>
                <a:spcPct val="113000"/>
              </a:lnSpc>
            </a:pP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〒３５５</a:t>
            </a:r>
            <a:r>
              <a:rPr lang="en-US" altLang="ja-JP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-</a:t>
            </a: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００２８</a:t>
            </a:r>
            <a:r>
              <a:rPr lang="en-US" altLang="ja-JP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 </a:t>
            </a: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埼玉県東松山市箭弓町１</a:t>
            </a:r>
            <a:r>
              <a:rPr lang="en-US" altLang="ja-JP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-</a:t>
            </a: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１８</a:t>
            </a:r>
            <a:r>
              <a:rPr lang="en-US" altLang="ja-JP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-</a:t>
            </a: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１０</a:t>
            </a:r>
            <a:endParaRPr lang="en-US" altLang="ja-JP" sz="700" spc="-40" dirty="0">
              <a:latin typeface="ＭＳ Ｐゴシック" panose="020B0600070205080204" pitchFamily="50" charset="-128"/>
              <a:cs typeface="A-OTF 中ゴシックBBB Pro Medium" pitchFamily="34" charset="-128"/>
            </a:endParaRPr>
          </a:p>
          <a:p>
            <a:pPr>
              <a:lnSpc>
                <a:spcPct val="113000"/>
              </a:lnSpc>
            </a:pPr>
            <a:endParaRPr lang="en-US" altLang="ja-JP" sz="200" dirty="0">
              <a:latin typeface="ＭＳ Ｐゴシック" panose="020B0600070205080204" pitchFamily="50" charset="-128"/>
              <a:cs typeface="A-OTF 中ゴシックBBB Pro Medium" pitchFamily="34" charset="-128"/>
            </a:endParaRPr>
          </a:p>
          <a:p>
            <a:pPr>
              <a:lnSpc>
                <a:spcPct val="113000"/>
              </a:lnSpc>
            </a:pP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東松山第一ホテル </a:t>
            </a:r>
          </a:p>
          <a:p>
            <a:pPr>
              <a:lnSpc>
                <a:spcPct val="113000"/>
              </a:lnSpc>
            </a:pP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〒３５５</a:t>
            </a:r>
            <a:r>
              <a:rPr lang="en-US" altLang="ja-JP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-</a:t>
            </a: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００２８</a:t>
            </a:r>
            <a:r>
              <a:rPr lang="en-US" altLang="ja-JP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 </a:t>
            </a: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埼玉県東松山市箭弓町１</a:t>
            </a:r>
            <a:r>
              <a:rPr lang="en-US" altLang="ja-JP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-</a:t>
            </a: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１８</a:t>
            </a:r>
            <a:r>
              <a:rPr lang="en-US" altLang="ja-JP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-</a:t>
            </a: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１１</a:t>
            </a:r>
            <a:endParaRPr lang="en-US" altLang="ja-JP" sz="700" spc="-40" dirty="0">
              <a:latin typeface="ＭＳ Ｐゴシック" panose="020B0600070205080204" pitchFamily="50" charset="-128"/>
              <a:cs typeface="A-OTF 中ゴシックBBB Pro Medium" pitchFamily="34" charset="-128"/>
            </a:endParaRPr>
          </a:p>
          <a:p>
            <a:pPr>
              <a:lnSpc>
                <a:spcPct val="113000"/>
              </a:lnSpc>
            </a:pPr>
            <a:endParaRPr lang="en-US" altLang="ja-JP" sz="200" dirty="0">
              <a:latin typeface="ＭＳ Ｐゴシック" panose="020B0600070205080204" pitchFamily="50" charset="-128"/>
              <a:cs typeface="A-OTF 中ゴシックBBB Pro Medium" pitchFamily="34" charset="-128"/>
            </a:endParaRPr>
          </a:p>
          <a:p>
            <a:pPr>
              <a:lnSpc>
                <a:spcPct val="113000"/>
              </a:lnSpc>
            </a:pP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藤岡第一ホテル </a:t>
            </a:r>
          </a:p>
          <a:p>
            <a:pPr>
              <a:lnSpc>
                <a:spcPct val="113000"/>
              </a:lnSpc>
            </a:pP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〒３７５</a:t>
            </a:r>
            <a:r>
              <a:rPr lang="en-US" altLang="ja-JP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-</a:t>
            </a: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００２４</a:t>
            </a:r>
            <a:r>
              <a:rPr lang="en-US" altLang="ja-JP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 </a:t>
            </a:r>
            <a:r>
              <a:rPr lang="ja-JP" altLang="en-US" sz="700" spc="-40" dirty="0">
                <a:latin typeface="ＭＳ Ｐゴシック" panose="020B0600070205080204" pitchFamily="50" charset="-128"/>
                <a:cs typeface="A-OTF 中ゴシックBBB Pro Medium" pitchFamily="34" charset="-128"/>
              </a:rPr>
              <a:t>群馬県藤岡市藤岡６０６</a:t>
            </a:r>
            <a:endParaRPr lang="en-US" altLang="ja-JP" sz="700" spc="-40" dirty="0">
              <a:latin typeface="ＭＳ Ｐゴシック" panose="020B0600070205080204" pitchFamily="50" charset="-128"/>
              <a:cs typeface="A-OTF 中ゴシックBBB Pro Medium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316573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</TotalTime>
  <Words>440</Words>
  <Application>Microsoft Office PowerPoint</Application>
  <PresentationFormat>A4 210 x 297 mm</PresentationFormat>
  <Paragraphs>88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ＭＳ ゴシック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036</dc:creator>
  <cp:lastModifiedBy>IWAMOTOS</cp:lastModifiedBy>
  <cp:revision>35</cp:revision>
  <cp:lastPrinted>2021-04-13T06:50:07Z</cp:lastPrinted>
  <dcterms:created xsi:type="dcterms:W3CDTF">2013-12-27T02:42:35Z</dcterms:created>
  <dcterms:modified xsi:type="dcterms:W3CDTF">2024-06-14T01:05:41Z</dcterms:modified>
</cp:coreProperties>
</file>